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0" r:id="rId3"/>
    <p:sldId id="265" r:id="rId4"/>
    <p:sldId id="261" r:id="rId5"/>
    <p:sldId id="264" r:id="rId6"/>
    <p:sldId id="263" r:id="rId7"/>
    <p:sldId id="262" r:id="rId8"/>
    <p:sldId id="266" r:id="rId9"/>
    <p:sldId id="267" r:id="rId10"/>
    <p:sldId id="269" r:id="rId11"/>
    <p:sldId id="268" r:id="rId12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98"/>
    <p:restoredTop sz="96291" autoAdjust="0"/>
  </p:normalViewPr>
  <p:slideViewPr>
    <p:cSldViewPr snapToGrid="0" snapToObjects="1">
      <p:cViewPr varScale="1">
        <p:scale>
          <a:sx n="128" d="100"/>
          <a:sy n="128" d="100"/>
        </p:scale>
        <p:origin x="10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F5563-1A0D-7141-9437-3CE907BCF381}" type="datetimeFigureOut">
              <a:rPr kumimoji="1" lang="ja-JP" altLang="en-US" smtClean="0"/>
              <a:pPr/>
              <a:t>2023/3/6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B65F8-0DD3-9542-AB3A-314A02E6725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28345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FBBE2-6617-9345-BD4E-ADA706A8387B}" type="datetimeFigureOut">
              <a:rPr kumimoji="1" lang="ja-JP" altLang="en-US" smtClean="0"/>
              <a:pPr/>
              <a:t>2023/3/6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AD6C6-AE8B-3747-978F-5493F66E2CC4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6116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/>
              <a:t>Click to edit Master subtitle style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451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569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400" b="1" cap="all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27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4338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4462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/>
              <a:t>Click to edit Master title style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  <a:p>
            <a:pPr lvl="1"/>
            <a:r>
              <a:rPr kumimoji="1" lang="en-US" altLang="ja-JP"/>
              <a:t>Second level</a:t>
            </a:r>
          </a:p>
          <a:p>
            <a:pPr lvl="2"/>
            <a:r>
              <a:rPr kumimoji="1" lang="en-US" altLang="ja-JP"/>
              <a:t>Third level</a:t>
            </a:r>
          </a:p>
          <a:p>
            <a:pPr lvl="3"/>
            <a:r>
              <a:rPr kumimoji="1" lang="en-US" altLang="ja-JP"/>
              <a:t>Fourth level</a:t>
            </a:r>
          </a:p>
          <a:p>
            <a:pPr lvl="4"/>
            <a:r>
              <a:rPr kumimoji="1" lang="en-US" altLang="ja-JP"/>
              <a:t>Fifth level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/>
              <a:t>Click to edit Master text styles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6304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933450"/>
            <a:ext cx="8229600" cy="5192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36683"/>
            <a:ext cx="2895600" cy="2999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0" i="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34736"/>
            <a:ext cx="2133600" cy="30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Meiryo" charset="-128"/>
                <a:ea typeface="Meiryo" charset="-128"/>
                <a:cs typeface="Meiryo" charset="-128"/>
              </a:defRPr>
            </a:lvl1pPr>
          </a:lstStyle>
          <a:p>
            <a:fld id="{B928DFBF-6A93-DC45-A33B-81F8D87D7CB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34736"/>
            <a:ext cx="1231900" cy="300396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0" y="6689480"/>
            <a:ext cx="9144000" cy="155819"/>
          </a:xfrm>
          <a:prstGeom prst="rect">
            <a:avLst/>
          </a:prstGeom>
          <a:solidFill>
            <a:srgbClr val="00A29B"/>
          </a:solidFill>
          <a:ln>
            <a:solidFill>
              <a:srgbClr val="00A29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0" y="-12883"/>
            <a:ext cx="9144000" cy="155819"/>
          </a:xfrm>
          <a:prstGeom prst="rect">
            <a:avLst/>
          </a:prstGeom>
          <a:solidFill>
            <a:srgbClr val="00A29B"/>
          </a:solidFill>
          <a:ln>
            <a:solidFill>
              <a:srgbClr val="00A29B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675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2400" b="0" i="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2000" b="0" i="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1800" b="0" i="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1600" b="0" i="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1400" b="0" i="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1200" b="0" i="0" kern="1200">
          <a:solidFill>
            <a:schemeClr val="tx1"/>
          </a:solidFill>
          <a:latin typeface="Meiryo" charset="-128"/>
          <a:ea typeface="Meiryo" charset="-128"/>
          <a:cs typeface="Meiryo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12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6.sv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5.svg"/><Relationship Id="rId3" Type="http://schemas.openxmlformats.org/officeDocument/2006/relationships/image" Target="../media/image13.svg"/><Relationship Id="rId7" Type="http://schemas.openxmlformats.org/officeDocument/2006/relationships/image" Target="../media/image21.svg"/><Relationship Id="rId12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19.svg"/><Relationship Id="rId5" Type="http://schemas.openxmlformats.org/officeDocument/2006/relationships/image" Target="../media/image6.sv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svg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en-US" altLang="ja-JP" b="1" dirty="0">
                <a:solidFill>
                  <a:srgbClr val="00A29B"/>
                </a:solidFill>
                <a:latin typeface="Meiryo" charset="-128"/>
                <a:ea typeface="Meiryo" charset="-128"/>
                <a:cs typeface="Meiryo" charset="-128"/>
              </a:rPr>
              <a:t>MURAKOZE WALLET</a:t>
            </a:r>
            <a:endParaRPr kumimoji="1" lang="ja-JP" altLang="en-US" b="1" dirty="0">
              <a:solidFill>
                <a:srgbClr val="00A29B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57300" y="3600450"/>
            <a:ext cx="6629400" cy="121131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A Third-Party Payment Initiation (3PPI) Integration via MOJALOOP</a:t>
            </a:r>
            <a:r>
              <a:rPr lang="en-US" altLang="ja-JP" dirty="0"/>
              <a:t> (</a:t>
            </a:r>
            <a:r>
              <a:rPr kumimoji="1" lang="en-US" altLang="ja-JP" dirty="0"/>
              <a:t>Real-time Payment System</a:t>
            </a:r>
            <a:r>
              <a:rPr lang="en-US" altLang="ja-JP" dirty="0"/>
              <a:t>)</a:t>
            </a:r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4695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1E6B-C8F6-0BA9-5BF2-966BF46E9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W" b="1" dirty="0">
                <a:solidFill>
                  <a:srgbClr val="00A29B"/>
                </a:solidFill>
              </a:rPr>
              <a:t>CHALLENGES</a:t>
            </a:r>
            <a:endParaRPr lang="en-R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FC645-8614-0420-DD91-48291826F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UI customizations options, this is on some of the options like. Requires a lot of effort to make user interface changes that should normally be given in environment configurations of application configurations.</a:t>
            </a:r>
          </a:p>
          <a:p>
            <a:r>
              <a:rPr lang="en-US" dirty="0"/>
              <a:t>Not so clear mapping between </a:t>
            </a:r>
            <a:r>
              <a:rPr lang="en-US" dirty="0" err="1"/>
              <a:t>fspids</a:t>
            </a:r>
            <a:r>
              <a:rPr lang="en-US" dirty="0"/>
              <a:t> and they are actual generic names. We would like to be able to have </a:t>
            </a:r>
            <a:r>
              <a:rPr lang="en-US" dirty="0" err="1"/>
              <a:t>fspid</a:t>
            </a:r>
            <a:r>
              <a:rPr lang="en-US" dirty="0"/>
              <a:t> but able to be mapped to a human readable FSP name like MTN, Bank of Kigali and so on.</a:t>
            </a:r>
          </a:p>
          <a:p>
            <a:r>
              <a:rPr lang="en-US" dirty="0"/>
              <a:t>APIs are not very well documented. Sometimes we would struggle to understand what the actual fields mean and that wouldn't necessarily be explicitly called out in API documentations (Swaggers).</a:t>
            </a:r>
          </a:p>
          <a:p>
            <a:r>
              <a:rPr lang="en-US" dirty="0"/>
              <a:t>Hard for us to understand fees structure in </a:t>
            </a:r>
            <a:r>
              <a:rPr lang="en-US" dirty="0" err="1"/>
              <a:t>Mojaloop</a:t>
            </a:r>
            <a:r>
              <a:rPr lang="en-US" dirty="0"/>
              <a:t>. Fun fact (We </a:t>
            </a:r>
            <a:r>
              <a:rPr lang="en-US"/>
              <a:t>still don’t </a:t>
            </a:r>
            <a:r>
              <a:rPr lang="en-US" dirty="0"/>
              <a:t>know the difference between </a:t>
            </a:r>
            <a:r>
              <a:rPr lang="en-US" dirty="0" err="1"/>
              <a:t>payeeFspFee</a:t>
            </a:r>
            <a:r>
              <a:rPr lang="en-US" dirty="0"/>
              <a:t> &amp; </a:t>
            </a:r>
            <a:r>
              <a:rPr lang="en-US" dirty="0" err="1"/>
              <a:t>payeeFspCommission</a:t>
            </a:r>
            <a:r>
              <a:rPr lang="en-US" dirty="0"/>
              <a:t>)</a:t>
            </a:r>
            <a:endParaRPr lang="en-R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94C03-E969-2571-D3D6-98B958DA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77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872D9-7EE9-17CC-7D9E-73059E98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RW" dirty="0"/>
          </a:p>
          <a:p>
            <a:pPr marL="0" indent="0" algn="ctr">
              <a:buNone/>
            </a:pPr>
            <a:endParaRPr lang="en-RW" dirty="0"/>
          </a:p>
          <a:p>
            <a:pPr marL="0" indent="0" algn="ctr">
              <a:buNone/>
            </a:pPr>
            <a:endParaRPr lang="en-RW" dirty="0"/>
          </a:p>
          <a:p>
            <a:pPr marL="0" indent="0" algn="ctr">
              <a:buNone/>
            </a:pPr>
            <a:endParaRPr lang="en-RW" dirty="0"/>
          </a:p>
          <a:p>
            <a:pPr marL="0" indent="0" algn="ctr">
              <a:buNone/>
            </a:pPr>
            <a:endParaRPr lang="en-RW" dirty="0"/>
          </a:p>
          <a:p>
            <a:pPr marL="0" indent="0" algn="ctr">
              <a:buNone/>
            </a:pPr>
            <a:endParaRPr lang="en-R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A73EB-D79A-6C55-C5AC-0C15A21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D13C4-8CBD-4A1F-801F-E07ADF8BF186}"/>
              </a:ext>
            </a:extLst>
          </p:cNvPr>
          <p:cNvSpPr/>
          <p:nvPr/>
        </p:nvSpPr>
        <p:spPr>
          <a:xfrm>
            <a:off x="2803664" y="2967335"/>
            <a:ext cx="3536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46985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E32B-6C58-4A41-B520-663CE1FC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b="1" dirty="0">
                <a:solidFill>
                  <a:srgbClr val="00A29B"/>
                </a:solidFill>
              </a:rPr>
              <a:t>OUTLINE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B69AFD-A01F-E642-B535-E7FF07F72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018583-062B-8543-A7D9-72C9247D05E5}"/>
              </a:ext>
            </a:extLst>
          </p:cNvPr>
          <p:cNvSpPr txBox="1"/>
          <p:nvPr/>
        </p:nvSpPr>
        <p:spPr>
          <a:xfrm>
            <a:off x="457200" y="758687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Current Implementation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Current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RTP-Based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Mojaloop solution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62629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7104-DEEA-A745-9CCA-A4B14251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b="1" dirty="0">
                <a:solidFill>
                  <a:srgbClr val="00A29B"/>
                </a:solidFill>
              </a:rPr>
              <a:t>CONTEXT: WHAT IS MURAKOZE?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B297B7-A153-A240-B2B5-E4B822C40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959017-5415-2648-A397-FECEA03B7E5C}"/>
              </a:ext>
            </a:extLst>
          </p:cNvPr>
          <p:cNvSpPr txBox="1"/>
          <p:nvPr/>
        </p:nvSpPr>
        <p:spPr>
          <a:xfrm>
            <a:off x="457200" y="762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A customer experience rating &amp; feedback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A service Queue Management System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5ACC12-BAD4-DE4A-8280-166B620C7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85330"/>
            <a:ext cx="3633500" cy="2038797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C86F07-04B6-874A-B612-8AC9F5228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302" y="1685330"/>
            <a:ext cx="3633500" cy="2038797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9D585F-3881-A04F-A2A0-785F7EE78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55602"/>
            <a:ext cx="3633500" cy="203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60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56FC-6129-F648-82D8-C462DCE7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b="1" dirty="0">
                <a:solidFill>
                  <a:srgbClr val="00A29B"/>
                </a:solidFill>
              </a:rPr>
              <a:t>MOTIVATION: WHY A PAYMENT WALLET?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19E06-8901-4941-A5C9-A55C043A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90096-67CA-E242-B593-F8AED3314C47}"/>
              </a:ext>
            </a:extLst>
          </p:cNvPr>
          <p:cNvSpPr txBox="1"/>
          <p:nvPr/>
        </p:nvSpPr>
        <p:spPr>
          <a:xfrm>
            <a:off x="457200" y="1075927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To hide </a:t>
            </a:r>
            <a:r>
              <a:rPr lang="en-RW" b="1" dirty="0"/>
              <a:t>Payer</a:t>
            </a:r>
            <a:r>
              <a:rPr lang="en-RW" dirty="0"/>
              <a:t> account information from </a:t>
            </a:r>
            <a:r>
              <a:rPr lang="en-RW" b="1" dirty="0"/>
              <a:t>Payee</a:t>
            </a:r>
          </a:p>
          <a:p>
            <a:endParaRPr lang="en-RW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RW" dirty="0"/>
              <a:t>Ability to pay from my different wallets and accounts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0AF8FC08-179B-D941-ABD7-E67F3695B4D8}"/>
              </a:ext>
            </a:extLst>
          </p:cNvPr>
          <p:cNvSpPr/>
          <p:nvPr/>
        </p:nvSpPr>
        <p:spPr>
          <a:xfrm>
            <a:off x="1900087" y="2488234"/>
            <a:ext cx="5343825" cy="2781609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*135*R*You have received 8500 RWF from </a:t>
            </a: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Helvetica" pitchFamily="2" charset="0"/>
              </a:rPr>
              <a:t>JOHN DOE </a:t>
            </a:r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(</a:t>
            </a: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Helvetica" pitchFamily="2" charset="0"/>
              </a:rPr>
              <a:t>250799000111</a:t>
            </a:r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) on your mobile money account at 2023-02-25 15:53:58. Message from sender: 8500.Your new balance:40165 </a:t>
            </a:r>
            <a:r>
              <a:rPr lang="en-US" sz="16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RWF.Thank</a:t>
            </a:r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 you for using MTN </a:t>
            </a:r>
            <a:r>
              <a:rPr lang="en-US" sz="1600" b="1" i="0" u="none" strike="noStrike" dirty="0" err="1">
                <a:solidFill>
                  <a:schemeClr val="bg1"/>
                </a:solidFill>
                <a:effectLst/>
                <a:latin typeface="Helvetica" pitchFamily="2" charset="0"/>
              </a:rPr>
              <a:t>MobileMoney</a:t>
            </a:r>
            <a:r>
              <a:rPr lang="en-US" sz="1600" b="1" i="0" u="none" strike="noStrike" dirty="0">
                <a:solidFill>
                  <a:schemeClr val="bg1"/>
                </a:solidFill>
                <a:effectLst/>
                <a:latin typeface="Helvetica" pitchFamily="2" charset="0"/>
              </a:rPr>
              <a:t>.*EN#</a:t>
            </a:r>
            <a:endParaRPr lang="en-RW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20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59E0D-9292-4446-AAF8-EF4DA54D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b="1" dirty="0">
                <a:solidFill>
                  <a:srgbClr val="00A29B"/>
                </a:solidFill>
              </a:rPr>
              <a:t>CURRENT IMPLEMENTATION PLAN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2C2A50-F6AC-B34E-84EF-E0335FEB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4" name="Graphic 3" descr="Safe with solid fill">
            <a:extLst>
              <a:ext uri="{FF2B5EF4-FFF2-40B4-BE49-F238E27FC236}">
                <a16:creationId xmlns:a16="http://schemas.microsoft.com/office/drawing/2014/main" id="{33F9D234-5904-434A-8292-8600BD398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148" y="1576603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51C430-F60B-E04F-9989-D8C0756B5597}"/>
              </a:ext>
            </a:extLst>
          </p:cNvPr>
          <p:cNvSpPr txBox="1"/>
          <p:nvPr/>
        </p:nvSpPr>
        <p:spPr>
          <a:xfrm>
            <a:off x="457200" y="249100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RW" sz="1000" b="1" dirty="0"/>
              <a:t>MURAKOZE WALLET</a:t>
            </a:r>
          </a:p>
          <a:p>
            <a:pPr algn="ctr"/>
            <a:r>
              <a:rPr lang="en-RW" sz="1000" b="1" dirty="0"/>
              <a:t>(PISP)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13E570-974E-CA41-BBE9-FC6EF10657AE}"/>
              </a:ext>
            </a:extLst>
          </p:cNvPr>
          <p:cNvCxnSpPr>
            <a:stCxn id="4" idx="3"/>
          </p:cNvCxnSpPr>
          <p:nvPr/>
        </p:nvCxnSpPr>
        <p:spPr>
          <a:xfrm flipV="1">
            <a:off x="1548548" y="1576603"/>
            <a:ext cx="3964356" cy="45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red and green sign&#10;&#10;Description automatically generated with low confidence">
            <a:extLst>
              <a:ext uri="{FF2B5EF4-FFF2-40B4-BE49-F238E27FC236}">
                <a16:creationId xmlns:a16="http://schemas.microsoft.com/office/drawing/2014/main" id="{45A93E66-BDC4-5E4C-85DF-1D4F88B77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487" y="1036446"/>
            <a:ext cx="914935" cy="9149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AAA81D-9854-8A4A-B930-7E746C0E8B32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548548" y="2033803"/>
            <a:ext cx="4086939" cy="3747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86366B38-9DF0-604A-A6C8-1D6DAB524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0194" y="1949211"/>
            <a:ext cx="1268297" cy="1004466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F8B53B96-180F-7440-AA70-7BA35AD4B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608" y="2976905"/>
            <a:ext cx="807280" cy="8072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2BFEE1-3C21-5B4C-B132-030344BE3F80}"/>
              </a:ext>
            </a:extLst>
          </p:cNvPr>
          <p:cNvCxnSpPr>
            <a:cxnSpLocks/>
            <a:stCxn id="4" idx="3"/>
            <a:endCxn id="16" idx="1"/>
          </p:cNvCxnSpPr>
          <p:nvPr/>
        </p:nvCxnSpPr>
        <p:spPr>
          <a:xfrm>
            <a:off x="1548548" y="2033803"/>
            <a:ext cx="4194060" cy="13467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502287-4647-6944-8A1B-B75835E3723A}"/>
              </a:ext>
            </a:extLst>
          </p:cNvPr>
          <p:cNvCxnSpPr/>
          <p:nvPr/>
        </p:nvCxnSpPr>
        <p:spPr>
          <a:xfrm>
            <a:off x="6147903" y="3922643"/>
            <a:ext cx="0" cy="655983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3CEDD051-9DAE-5842-AF09-5DDC611ED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2607" y="4696950"/>
            <a:ext cx="807278" cy="80727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7EC394-1F20-8F4E-BEFD-04EA77995880}"/>
              </a:ext>
            </a:extLst>
          </p:cNvPr>
          <p:cNvCxnSpPr>
            <a:stCxn id="4" idx="3"/>
          </p:cNvCxnSpPr>
          <p:nvPr/>
        </p:nvCxnSpPr>
        <p:spPr>
          <a:xfrm>
            <a:off x="1548548" y="2033803"/>
            <a:ext cx="4086939" cy="30555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0137E0E-A297-DF4B-8680-AF72BB27C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036" y="1849727"/>
            <a:ext cx="320480" cy="3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630DB-03E3-CF48-BC23-F9F108626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W" b="1" dirty="0">
                <a:solidFill>
                  <a:srgbClr val="00A29B"/>
                </a:solidFill>
              </a:rPr>
              <a:t>CURRENT SOLUTION (REPLICATED N-TIMES)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B5F62-B427-E141-82B8-2FC3AA9A9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4" name="Content Placeholder 6" descr="Female Profile outline">
            <a:extLst>
              <a:ext uri="{FF2B5EF4-FFF2-40B4-BE49-F238E27FC236}">
                <a16:creationId xmlns:a16="http://schemas.microsoft.com/office/drawing/2014/main" id="{A1D48D94-4E48-6F4A-8664-DFA8EFC419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596" y="1588126"/>
            <a:ext cx="934278" cy="934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0179D-0338-FD4B-9A51-4B1986CEBC64}"/>
              </a:ext>
            </a:extLst>
          </p:cNvPr>
          <p:cNvSpPr txBox="1"/>
          <p:nvPr/>
        </p:nvSpPr>
        <p:spPr>
          <a:xfrm>
            <a:off x="1491686" y="2368516"/>
            <a:ext cx="61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W" sz="1400" b="1" dirty="0"/>
              <a:t>Payer</a:t>
            </a:r>
          </a:p>
        </p:txBody>
      </p:sp>
      <p:pic>
        <p:nvPicPr>
          <p:cNvPr id="6" name="Graphic 5" descr="Safe with solid fill">
            <a:extLst>
              <a:ext uri="{FF2B5EF4-FFF2-40B4-BE49-F238E27FC236}">
                <a16:creationId xmlns:a16="http://schemas.microsoft.com/office/drawing/2014/main" id="{848D302B-7628-B34C-A7B3-7A689C52E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600" y="2841920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AA79AD-DC26-C44E-9599-05FB2CFA6B4A}"/>
              </a:ext>
            </a:extLst>
          </p:cNvPr>
          <p:cNvSpPr txBox="1"/>
          <p:nvPr/>
        </p:nvSpPr>
        <p:spPr>
          <a:xfrm>
            <a:off x="2846504" y="3675725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RW" sz="1000" b="1" dirty="0"/>
              <a:t>MURAKOZE WALLET</a:t>
            </a:r>
          </a:p>
          <a:p>
            <a:pPr algn="ctr"/>
            <a:r>
              <a:rPr lang="en-RW" sz="1000" b="1" dirty="0"/>
              <a:t>(PISP)</a:t>
            </a:r>
          </a:p>
        </p:txBody>
      </p:sp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8F9F80FF-E942-F447-8EBA-9D49251ACB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3200" y="1571871"/>
            <a:ext cx="934278" cy="934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1CE1F8-C602-8246-9925-39ECF77077F7}"/>
              </a:ext>
            </a:extLst>
          </p:cNvPr>
          <p:cNvSpPr txBox="1"/>
          <p:nvPr/>
        </p:nvSpPr>
        <p:spPr>
          <a:xfrm>
            <a:off x="6573078" y="2368516"/>
            <a:ext cx="899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sz="1400" b="1" dirty="0"/>
              <a:t>Payer FSP</a:t>
            </a:r>
          </a:p>
        </p:txBody>
      </p:sp>
      <p:pic>
        <p:nvPicPr>
          <p:cNvPr id="24" name="Graphic 23" descr="Bank with solid fill">
            <a:extLst>
              <a:ext uri="{FF2B5EF4-FFF2-40B4-BE49-F238E27FC236}">
                <a16:creationId xmlns:a16="http://schemas.microsoft.com/office/drawing/2014/main" id="{53C10A4A-B8B6-9140-A57B-84B4FE0F8B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3200" y="4581505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A350D91-B95B-B74C-884B-493BA9727133}"/>
              </a:ext>
            </a:extLst>
          </p:cNvPr>
          <p:cNvSpPr txBox="1"/>
          <p:nvPr/>
        </p:nvSpPr>
        <p:spPr>
          <a:xfrm>
            <a:off x="6553200" y="5342016"/>
            <a:ext cx="92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sz="1400" b="1" dirty="0"/>
              <a:t>Payee FSP</a:t>
            </a:r>
          </a:p>
        </p:txBody>
      </p:sp>
      <p:pic>
        <p:nvPicPr>
          <p:cNvPr id="32" name="Graphic 31" descr="Office worker male with solid fill">
            <a:extLst>
              <a:ext uri="{FF2B5EF4-FFF2-40B4-BE49-F238E27FC236}">
                <a16:creationId xmlns:a16="http://schemas.microsoft.com/office/drawing/2014/main" id="{4B48041E-08AA-4B4B-9FFE-0CFA2F28E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0974" y="4637420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432BAE-C499-D047-82AE-3E4ED8D3FD92}"/>
              </a:ext>
            </a:extLst>
          </p:cNvPr>
          <p:cNvSpPr txBox="1"/>
          <p:nvPr/>
        </p:nvSpPr>
        <p:spPr>
          <a:xfrm>
            <a:off x="3795812" y="5495904"/>
            <a:ext cx="624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sz="1400" b="1" dirty="0"/>
              <a:t>Payee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9AC16BD-7102-A244-A75D-F6059808B6FC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264874" y="2055265"/>
            <a:ext cx="1392726" cy="12438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FCC0277-35E2-9944-9C24-6E95D9EEB8B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4572000" y="2039010"/>
            <a:ext cx="1981200" cy="1260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28E9BB-FF96-7444-8860-A8D6DB3969BD}"/>
              </a:ext>
            </a:extLst>
          </p:cNvPr>
          <p:cNvCxnSpPr>
            <a:stCxn id="10" idx="0"/>
            <a:endCxn id="4" idx="0"/>
          </p:cNvCxnSpPr>
          <p:nvPr/>
        </p:nvCxnSpPr>
        <p:spPr>
          <a:xfrm flipH="1">
            <a:off x="1797735" y="1571871"/>
            <a:ext cx="5222604" cy="1625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0F3B57F-6BD2-8C4C-BC91-DC8FC130FD44}"/>
              </a:ext>
            </a:extLst>
          </p:cNvPr>
          <p:cNvCxnSpPr>
            <a:stCxn id="11" idx="1"/>
          </p:cNvCxnSpPr>
          <p:nvPr/>
        </p:nvCxnSpPr>
        <p:spPr>
          <a:xfrm flipH="1">
            <a:off x="4565374" y="2522405"/>
            <a:ext cx="2007704" cy="1015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509EF4D-2CFD-4F42-BBD5-478A3C553B7F}"/>
              </a:ext>
            </a:extLst>
          </p:cNvPr>
          <p:cNvCxnSpPr>
            <a:stCxn id="6" idx="2"/>
            <a:endCxn id="24" idx="0"/>
          </p:cNvCxnSpPr>
          <p:nvPr/>
        </p:nvCxnSpPr>
        <p:spPr>
          <a:xfrm>
            <a:off x="4114800" y="3756320"/>
            <a:ext cx="2895600" cy="82518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4C3D6E-F4CE-9746-A169-591E10D672CA}"/>
              </a:ext>
            </a:extLst>
          </p:cNvPr>
          <p:cNvCxnSpPr>
            <a:stCxn id="24" idx="1"/>
            <a:endCxn id="32" idx="3"/>
          </p:cNvCxnSpPr>
          <p:nvPr/>
        </p:nvCxnSpPr>
        <p:spPr>
          <a:xfrm flipH="1">
            <a:off x="4565374" y="5038705"/>
            <a:ext cx="1987826" cy="55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E2A1675-46B2-304E-BC7D-AA657139165E}"/>
              </a:ext>
            </a:extLst>
          </p:cNvPr>
          <p:cNvSpPr txBox="1"/>
          <p:nvPr/>
        </p:nvSpPr>
        <p:spPr>
          <a:xfrm>
            <a:off x="3664540" y="1206273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sz="1000" b="1" dirty="0"/>
              <a:t>Payment Confirmation Request</a:t>
            </a:r>
          </a:p>
          <a:p>
            <a:r>
              <a:rPr lang="en-RW" sz="1000" b="1" dirty="0"/>
              <a:t>(USSD Push Notification)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D9A54969-176D-394C-BEC3-1A5E7377FDD1}"/>
              </a:ext>
            </a:extLst>
          </p:cNvPr>
          <p:cNvSpPr/>
          <p:nvPr/>
        </p:nvSpPr>
        <p:spPr>
          <a:xfrm>
            <a:off x="2519876" y="2540304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1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BAE27F4A-EC4C-EB46-9457-570C8109C27D}"/>
              </a:ext>
            </a:extLst>
          </p:cNvPr>
          <p:cNvSpPr/>
          <p:nvPr/>
        </p:nvSpPr>
        <p:spPr>
          <a:xfrm>
            <a:off x="5192907" y="2374677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2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D5E0642C-DB3C-6B45-9BC5-24C314C1479C}"/>
              </a:ext>
            </a:extLst>
          </p:cNvPr>
          <p:cNvSpPr/>
          <p:nvPr/>
        </p:nvSpPr>
        <p:spPr>
          <a:xfrm>
            <a:off x="5519535" y="1203073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3</a:t>
            </a:r>
          </a:p>
        </p:txBody>
      </p:sp>
      <p:sp>
        <p:nvSpPr>
          <p:cNvPr id="52" name="Heptagon 51">
            <a:extLst>
              <a:ext uri="{FF2B5EF4-FFF2-40B4-BE49-F238E27FC236}">
                <a16:creationId xmlns:a16="http://schemas.microsoft.com/office/drawing/2014/main" id="{BA029FD2-B5AD-994D-8513-BB76E8935BE1}"/>
              </a:ext>
            </a:extLst>
          </p:cNvPr>
          <p:cNvSpPr/>
          <p:nvPr/>
        </p:nvSpPr>
        <p:spPr>
          <a:xfrm>
            <a:off x="5638098" y="2966301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4</a:t>
            </a:r>
          </a:p>
        </p:txBody>
      </p:sp>
      <p:sp>
        <p:nvSpPr>
          <p:cNvPr id="53" name="Heptagon 52">
            <a:extLst>
              <a:ext uri="{FF2B5EF4-FFF2-40B4-BE49-F238E27FC236}">
                <a16:creationId xmlns:a16="http://schemas.microsoft.com/office/drawing/2014/main" id="{18BA963B-8D49-CC4A-B179-9305CFFEDECB}"/>
              </a:ext>
            </a:extLst>
          </p:cNvPr>
          <p:cNvSpPr/>
          <p:nvPr/>
        </p:nvSpPr>
        <p:spPr>
          <a:xfrm>
            <a:off x="5474784" y="3803055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5</a:t>
            </a:r>
          </a:p>
        </p:txBody>
      </p:sp>
      <p:sp>
        <p:nvSpPr>
          <p:cNvPr id="54" name="Heptagon 53">
            <a:extLst>
              <a:ext uri="{FF2B5EF4-FFF2-40B4-BE49-F238E27FC236}">
                <a16:creationId xmlns:a16="http://schemas.microsoft.com/office/drawing/2014/main" id="{85A9A82B-D006-7748-B8DF-515203628D05}"/>
              </a:ext>
            </a:extLst>
          </p:cNvPr>
          <p:cNvSpPr/>
          <p:nvPr/>
        </p:nvSpPr>
        <p:spPr>
          <a:xfrm>
            <a:off x="5405912" y="5135321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6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398882FF-4780-3346-BCCB-E5B14E1A1B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8711" y="3132994"/>
            <a:ext cx="320480" cy="3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28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56FC-6129-F648-82D8-C462DCE7F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5181600" cy="487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RW" b="1" dirty="0">
                <a:solidFill>
                  <a:srgbClr val="00A29B"/>
                </a:solidFill>
              </a:rPr>
              <a:t>RTP-BASED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190096-67CA-E242-B593-F8AED3314C47}"/>
              </a:ext>
            </a:extLst>
          </p:cNvPr>
          <p:cNvSpPr txBox="1"/>
          <p:nvPr/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ct val="20000"/>
              </a:spcBef>
              <a:buFont typeface="Arial"/>
              <a:buChar char="•"/>
            </a:pPr>
            <a:r>
              <a:rPr lang="en-RW" sz="2800" dirty="0">
                <a:latin typeface="Meiryo" charset="-128"/>
                <a:ea typeface="Meiryo" charset="-128"/>
              </a:rPr>
              <a:t>Third-Party Payment Initiation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19E06-8901-4941-A5C9-A55C043A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34736"/>
            <a:ext cx="2133600" cy="3016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928DFBF-6A93-DC45-A33B-81F8D87D7CB6}" type="slidenum">
              <a:rPr lang="ja-JP" altLang="en-US" smtClean="0"/>
              <a:pPr>
                <a:spcAft>
                  <a:spcPts val="600"/>
                </a:spcAft>
              </a:pPr>
              <a:t>7</a:t>
            </a:fld>
            <a:endParaRPr lang="ja-JP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CCFC94-3CD5-AE45-BA4C-95A7C41B4641}"/>
              </a:ext>
            </a:extLst>
          </p:cNvPr>
          <p:cNvSpPr txBox="1"/>
          <p:nvPr/>
        </p:nvSpPr>
        <p:spPr>
          <a:xfrm>
            <a:off x="8001585" y="2502188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sz="1400" b="1" dirty="0"/>
              <a:t>RTP System</a:t>
            </a:r>
          </a:p>
          <a:p>
            <a:r>
              <a:rPr lang="en-RW" sz="1400" b="1" dirty="0"/>
              <a:t>(RNDPS)</a:t>
            </a:r>
          </a:p>
        </p:txBody>
      </p:sp>
      <p:pic>
        <p:nvPicPr>
          <p:cNvPr id="7" name="Content Placeholder 6" descr="Female Profile outline">
            <a:extLst>
              <a:ext uri="{FF2B5EF4-FFF2-40B4-BE49-F238E27FC236}">
                <a16:creationId xmlns:a16="http://schemas.microsoft.com/office/drawing/2014/main" id="{C608C166-5B84-4849-A8AB-EED6BAD04F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6737" y="3144735"/>
            <a:ext cx="914400" cy="914400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753232-66E4-AC47-A49E-45D08CDCB133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flipV="1">
            <a:off x="5023937" y="2268237"/>
            <a:ext cx="614863" cy="876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Graphic 11" descr="Safe with solid fill">
            <a:extLst>
              <a:ext uri="{FF2B5EF4-FFF2-40B4-BE49-F238E27FC236}">
                <a16:creationId xmlns:a16="http://schemas.microsoft.com/office/drawing/2014/main" id="{D8016728-5DFF-AB4D-998A-41585FACE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800" y="1811037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96F9D0-1501-4D4B-90DD-0134AD9B052C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>
            <a:off x="6553200" y="2268237"/>
            <a:ext cx="904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Credit card outline">
            <a:extLst>
              <a:ext uri="{FF2B5EF4-FFF2-40B4-BE49-F238E27FC236}">
                <a16:creationId xmlns:a16="http://schemas.microsoft.com/office/drawing/2014/main" id="{8CC05F2C-4A84-454F-8BFA-9A35B7DF6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7661" y="1811037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2DA8EF-4EEA-8B40-8749-762B7458033F}"/>
              </a:ext>
            </a:extLst>
          </p:cNvPr>
          <p:cNvCxnSpPr>
            <a:cxnSpLocks/>
            <a:stCxn id="22" idx="2"/>
            <a:endCxn id="28" idx="0"/>
          </p:cNvCxnSpPr>
          <p:nvPr/>
        </p:nvCxnSpPr>
        <p:spPr>
          <a:xfrm>
            <a:off x="7914861" y="2725437"/>
            <a:ext cx="0" cy="1079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Graphic 27" descr="Bank with solid fill">
            <a:extLst>
              <a:ext uri="{FF2B5EF4-FFF2-40B4-BE49-F238E27FC236}">
                <a16:creationId xmlns:a16="http://schemas.microsoft.com/office/drawing/2014/main" id="{9CF1F2A0-36D8-C944-B904-85B158D9E9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57661" y="3805362"/>
            <a:ext cx="914400" cy="91440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8F1DD0-00B3-7444-8A97-62C517BA2AFC}"/>
              </a:ext>
            </a:extLst>
          </p:cNvPr>
          <p:cNvCxnSpPr>
            <a:cxnSpLocks/>
            <a:stCxn id="28" idx="2"/>
            <a:endCxn id="33" idx="3"/>
          </p:cNvCxnSpPr>
          <p:nvPr/>
        </p:nvCxnSpPr>
        <p:spPr>
          <a:xfrm flipH="1">
            <a:off x="7904922" y="4719762"/>
            <a:ext cx="9939" cy="780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Office worker male with solid fill">
            <a:extLst>
              <a:ext uri="{FF2B5EF4-FFF2-40B4-BE49-F238E27FC236}">
                <a16:creationId xmlns:a16="http://schemas.microsoft.com/office/drawing/2014/main" id="{65B81B89-E80D-1847-B362-741F1BFB5C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90522" y="5042875"/>
            <a:ext cx="914400" cy="91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2BD2049-36BA-B441-8DEF-E1436ED84B15}"/>
              </a:ext>
            </a:extLst>
          </p:cNvPr>
          <p:cNvSpPr txBox="1"/>
          <p:nvPr/>
        </p:nvSpPr>
        <p:spPr>
          <a:xfrm>
            <a:off x="4724399" y="3905246"/>
            <a:ext cx="599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sz="1400" b="1" dirty="0"/>
              <a:t>Payer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6F7AE1-894F-2543-8189-F81F98FA598C}"/>
              </a:ext>
            </a:extLst>
          </p:cNvPr>
          <p:cNvSpPr txBox="1"/>
          <p:nvPr/>
        </p:nvSpPr>
        <p:spPr>
          <a:xfrm>
            <a:off x="7135360" y="5818386"/>
            <a:ext cx="624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sz="1400" b="1" dirty="0"/>
              <a:t>Payee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1E7F063-A2C7-9C45-9B42-95822A9FE6E8}"/>
              </a:ext>
            </a:extLst>
          </p:cNvPr>
          <p:cNvSpPr txBox="1"/>
          <p:nvPr/>
        </p:nvSpPr>
        <p:spPr>
          <a:xfrm>
            <a:off x="7904922" y="4581041"/>
            <a:ext cx="92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sz="1400" b="1" dirty="0"/>
              <a:t>Payee FSP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59417B-7153-874F-8225-9D30EFD335F3}"/>
              </a:ext>
            </a:extLst>
          </p:cNvPr>
          <p:cNvSpPr txBox="1"/>
          <p:nvPr/>
        </p:nvSpPr>
        <p:spPr>
          <a:xfrm>
            <a:off x="5254231" y="1430037"/>
            <a:ext cx="168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RW" sz="1400" b="1" dirty="0"/>
              <a:t>MURAKOZE WALLET</a:t>
            </a:r>
          </a:p>
          <a:p>
            <a:pPr algn="ctr"/>
            <a:r>
              <a:rPr lang="en-RW" sz="1400" b="1" dirty="0"/>
              <a:t>(PISP)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9F09F-E4FF-0B4F-B85F-8064626C23C2}"/>
              </a:ext>
            </a:extLst>
          </p:cNvPr>
          <p:cNvCxnSpPr>
            <a:stCxn id="22" idx="0"/>
          </p:cNvCxnSpPr>
          <p:nvPr/>
        </p:nvCxnSpPr>
        <p:spPr>
          <a:xfrm flipV="1">
            <a:off x="7914861" y="1139687"/>
            <a:ext cx="0" cy="6713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Graphic 46" descr="Bank outline">
            <a:extLst>
              <a:ext uri="{FF2B5EF4-FFF2-40B4-BE49-F238E27FC236}">
                <a16:creationId xmlns:a16="http://schemas.microsoft.com/office/drawing/2014/main" id="{F26D4AC7-9304-744A-BECE-142A26C0B51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57661" y="277881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01A824-4B56-C447-B4BC-296DD856C0FE}"/>
              </a:ext>
            </a:extLst>
          </p:cNvPr>
          <p:cNvSpPr txBox="1"/>
          <p:nvPr/>
        </p:nvSpPr>
        <p:spPr>
          <a:xfrm>
            <a:off x="7943445" y="1072979"/>
            <a:ext cx="899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W" sz="1400" b="1" dirty="0"/>
              <a:t>Payer FSP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8850F6BE-3F48-BD45-91C3-615E3E375CBB}"/>
              </a:ext>
            </a:extLst>
          </p:cNvPr>
          <p:cNvSpPr/>
          <p:nvPr/>
        </p:nvSpPr>
        <p:spPr>
          <a:xfrm>
            <a:off x="4927603" y="2517058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1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9647ABB9-5B2C-9B4B-96A0-2D0AF00FC9B0}"/>
              </a:ext>
            </a:extLst>
          </p:cNvPr>
          <p:cNvSpPr/>
          <p:nvPr/>
        </p:nvSpPr>
        <p:spPr>
          <a:xfrm>
            <a:off x="6827208" y="1920101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2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F9698373-1836-9349-9A38-FAE9AD20B2B3}"/>
              </a:ext>
            </a:extLst>
          </p:cNvPr>
          <p:cNvSpPr/>
          <p:nvPr/>
        </p:nvSpPr>
        <p:spPr>
          <a:xfrm>
            <a:off x="7950071" y="1529910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3</a:t>
            </a:r>
          </a:p>
        </p:txBody>
      </p:sp>
      <p:sp>
        <p:nvSpPr>
          <p:cNvPr id="52" name="Heptagon 51">
            <a:extLst>
              <a:ext uri="{FF2B5EF4-FFF2-40B4-BE49-F238E27FC236}">
                <a16:creationId xmlns:a16="http://schemas.microsoft.com/office/drawing/2014/main" id="{4BB3EDBD-A8EB-1E43-9059-F2AE8E24B080}"/>
              </a:ext>
            </a:extLst>
          </p:cNvPr>
          <p:cNvSpPr/>
          <p:nvPr/>
        </p:nvSpPr>
        <p:spPr>
          <a:xfrm>
            <a:off x="7950071" y="3265871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4</a:t>
            </a:r>
          </a:p>
        </p:txBody>
      </p:sp>
      <p:sp>
        <p:nvSpPr>
          <p:cNvPr id="53" name="Heptagon 52">
            <a:extLst>
              <a:ext uri="{FF2B5EF4-FFF2-40B4-BE49-F238E27FC236}">
                <a16:creationId xmlns:a16="http://schemas.microsoft.com/office/drawing/2014/main" id="{3B17F9DD-FCC9-234E-8D6C-38F9E036BB55}"/>
              </a:ext>
            </a:extLst>
          </p:cNvPr>
          <p:cNvSpPr/>
          <p:nvPr/>
        </p:nvSpPr>
        <p:spPr>
          <a:xfrm>
            <a:off x="7979854" y="5177282"/>
            <a:ext cx="326628" cy="301616"/>
          </a:xfrm>
          <a:prstGeom prst="heptagon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W" sz="1100" dirty="0"/>
              <a:t>5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0359454-3C30-5E4B-B8BF-58DC0FC9AD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3129" y="2082504"/>
            <a:ext cx="320480" cy="3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7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6EB50-9320-BC46-A0B3-019FA54C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 anchor="ctr">
            <a:normAutofit/>
          </a:bodyPr>
          <a:lstStyle/>
          <a:p>
            <a:r>
              <a:rPr lang="en-RW" b="1" dirty="0">
                <a:solidFill>
                  <a:srgbClr val="00A29B"/>
                </a:solidFill>
              </a:rPr>
              <a:t>MOJALOOP SOLUTION OVERVIEW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B07D1EA6-7BE4-B240-8347-EC12E13D1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08" y="818990"/>
            <a:ext cx="3703983" cy="5458756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AE2E3E-8C41-2948-B4B8-A83223F1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34736"/>
            <a:ext cx="2133600" cy="3016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928DFBF-6A93-DC45-A33B-81F8D87D7CB6}" type="slidenum">
              <a:rPr kumimoji="1" lang="ja-JP" altLang="en-US" smtClean="0"/>
              <a:pPr>
                <a:spcAft>
                  <a:spcPts val="600"/>
                </a:spcAft>
              </a:pPr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330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F580E-B835-C729-07B6-A7074CE12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RW" b="1" dirty="0">
                <a:solidFill>
                  <a:srgbClr val="00A29B"/>
                </a:solidFill>
              </a:rPr>
              <a:t>DEMO</a:t>
            </a:r>
            <a:endParaRPr lang="en-RW" dirty="0"/>
          </a:p>
        </p:txBody>
      </p:sp>
      <p:pic>
        <p:nvPicPr>
          <p:cNvPr id="5" name="murakoze-wallet-demo.mov">
            <a:hlinkClick r:id="" action="ppaction://media"/>
            <a:extLst>
              <a:ext uri="{FF2B5EF4-FFF2-40B4-BE49-F238E27FC236}">
                <a16:creationId xmlns:a16="http://schemas.microsoft.com/office/drawing/2014/main" id="{E313F3C7-783B-C89E-7D4F-EB00D13497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0213" y="933450"/>
            <a:ext cx="3203575" cy="51927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C599F-D80D-B8CE-BA0D-72181F68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8DFBF-6A93-DC45-A33B-81F8D87D7CB6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907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red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B1FA29DC-900F-134E-9304-B51AA65E6813}" vid="{31B3EC5F-69F6-5847-99B8-74A1DBDCF1AF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WiredIn</Template>
  <TotalTime>3195</TotalTime>
  <Words>337</Words>
  <Application>Microsoft Macintosh PowerPoint</Application>
  <PresentationFormat>On-screen Show (4:3)</PresentationFormat>
  <Paragraphs>74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Meiryo</vt:lpstr>
      <vt:lpstr>Yu Gothic</vt:lpstr>
      <vt:lpstr>Arial</vt:lpstr>
      <vt:lpstr>Calibri</vt:lpstr>
      <vt:lpstr>Helvetica</vt:lpstr>
      <vt:lpstr>WiredIn</vt:lpstr>
      <vt:lpstr>MURAKOZE WALLET</vt:lpstr>
      <vt:lpstr>OUTLINE</vt:lpstr>
      <vt:lpstr>CONTEXT: WHAT IS MURAKOZE?</vt:lpstr>
      <vt:lpstr>MOTIVATION: WHY A PAYMENT WALLET?</vt:lpstr>
      <vt:lpstr>CURRENT IMPLEMENTATION PLAN</vt:lpstr>
      <vt:lpstr>CURRENT SOLUTION (REPLICATED N-TIMES)</vt:lpstr>
      <vt:lpstr>RTP-BASED SOLUTION</vt:lpstr>
      <vt:lpstr>MOJALOOP SOLUTION OVERVIEW</vt:lpstr>
      <vt:lpstr>DEMO</vt:lpstr>
      <vt:lpstr>CHALLENGES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MURAKOZE WALLET</dc:title>
  <dc:creator>Alain Kajangwe</dc:creator>
  <cp:lastModifiedBy>Alain Kajangwe</cp:lastModifiedBy>
  <cp:revision>66</cp:revision>
  <dcterms:created xsi:type="dcterms:W3CDTF">2023-03-03T13:24:13Z</dcterms:created>
  <dcterms:modified xsi:type="dcterms:W3CDTF">2023-03-06T21:38:32Z</dcterms:modified>
</cp:coreProperties>
</file>